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10058400" cy="73152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69C"/>
    <a:srgbClr val="E09600"/>
    <a:srgbClr val="155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21BDB-B7BD-4306-83BE-FF4C955CD261}" v="70" dt="2023-06-05T15:59:39.457"/>
    <p1510:client id="{2561CB7D-4357-40CE-B88E-6FE8D06F0D76}" v="537" dt="2023-05-02T21:33:31.168"/>
    <p1510:client id="{3E7D2E73-3A03-4BC3-B500-A6215B093513}" v="36" dt="2023-06-02T16:21:58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8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300" y="1197187"/>
            <a:ext cx="7543800" cy="2546773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98042" y="389467"/>
            <a:ext cx="2168843" cy="61992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276" y="1823721"/>
            <a:ext cx="8675370" cy="3042919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6276" y="4895428"/>
            <a:ext cx="8675370" cy="1600199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25" y="389467"/>
            <a:ext cx="8675370" cy="14139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92065" y="1793241"/>
            <a:ext cx="4276130" cy="87883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92065" y="2672080"/>
            <a:ext cx="4276130" cy="393022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6130" y="1053254"/>
            <a:ext cx="5092065" cy="5198533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76130" y="1053254"/>
            <a:ext cx="5092065" cy="5198533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389467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6780107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6780107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6780107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1B4A1C-79E0-02DC-C203-D7F9F2BD5691}"/>
              </a:ext>
            </a:extLst>
          </p:cNvPr>
          <p:cNvSpPr/>
          <p:nvPr/>
        </p:nvSpPr>
        <p:spPr>
          <a:xfrm>
            <a:off x="180623" y="5130866"/>
            <a:ext cx="1038578" cy="7393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b="1" dirty="0">
                <a:solidFill>
                  <a:srgbClr val="FFC000"/>
                </a:solidFill>
              </a:rPr>
              <a:t>15º</a:t>
            </a:r>
          </a:p>
          <a:p>
            <a:pPr algn="ctr"/>
            <a:r>
              <a:rPr lang="es-US" b="1" dirty="0">
                <a:solidFill>
                  <a:srgbClr val="FFC000"/>
                </a:solidFill>
              </a:rPr>
              <a:t>EDICION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A53563-9680-3BC8-CEA9-4E16AF014524}"/>
              </a:ext>
            </a:extLst>
          </p:cNvPr>
          <p:cNvSpPr txBox="1"/>
          <p:nvPr/>
        </p:nvSpPr>
        <p:spPr>
          <a:xfrm>
            <a:off x="7067774" y="4206240"/>
            <a:ext cx="432157" cy="56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A916F3-90D0-C503-B67A-BF4E23118AD2}"/>
              </a:ext>
            </a:extLst>
          </p:cNvPr>
          <p:cNvSpPr/>
          <p:nvPr/>
        </p:nvSpPr>
        <p:spPr>
          <a:xfrm>
            <a:off x="4334933" y="3364089"/>
            <a:ext cx="3646312" cy="1930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ESPONSOR KIT</a:t>
            </a:r>
          </a:p>
          <a:p>
            <a:pPr algn="ctr"/>
            <a:r>
              <a:rPr lang="es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de Septiembre 2024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90610-AC9D-FFCA-08BD-62208F2230D2}"/>
              </a:ext>
            </a:extLst>
          </p:cNvPr>
          <p:cNvSpPr txBox="1"/>
          <p:nvPr/>
        </p:nvSpPr>
        <p:spPr>
          <a:xfrm>
            <a:off x="4222044" y="320604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28960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300" y="1155563"/>
            <a:ext cx="7543800" cy="67375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19269C"/>
                </a:solidFill>
                <a:latin typeface="Calibri"/>
                <a:ea typeface="+mj-lt"/>
                <a:cs typeface="+mj-lt"/>
              </a:rPr>
              <a:t>ESPERAMOS MÁS DE 20,000 PERSONAS QUE ASISTIRÁN</a:t>
            </a:r>
            <a:endParaRPr lang="en-US" sz="2000" b="1" dirty="0">
              <a:solidFill>
                <a:srgbClr val="19269C"/>
              </a:solidFill>
              <a:latin typeface="Calibri"/>
              <a:cs typeface="Calibri"/>
            </a:endParaRPr>
          </a:p>
          <a:p>
            <a:r>
              <a:rPr lang="es-ES" sz="2000" b="1" dirty="0">
                <a:solidFill>
                  <a:srgbClr val="19269C"/>
                </a:solidFill>
                <a:latin typeface="Calibri"/>
                <a:ea typeface="+mj-lt"/>
                <a:cs typeface="+mj-lt"/>
              </a:rPr>
              <a:t>A LA 15° EDICIÓN DEL FESTIVAL GUANACO 2024</a:t>
            </a:r>
            <a:endParaRPr lang="es-ES" sz="2000" b="1" dirty="0">
              <a:solidFill>
                <a:srgbClr val="19269C"/>
              </a:solidFill>
              <a:latin typeface="Calibri"/>
              <a:cs typeface="Calibri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6679" y="1833877"/>
            <a:ext cx="8699578" cy="43259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100"/>
              </a:spcBef>
            </a:pPr>
            <a:r>
              <a:rPr lang="es-SV" sz="1700" dirty="0">
                <a:ea typeface="+mn-lt"/>
                <a:cs typeface="+mn-lt"/>
              </a:rPr>
              <a:t>El Festival Guanaco es un evento orientado a la familia y es una gran oportunidad para pequeños negocios y corporaciones grandes, así como también para las agencias de gobiernos y Organizaciones NO lucrativas, para alcanzar a las comunidades Latinas en el área metropolitana de Washington. La comunidad Latina es un Mercado de rápido crecimiento demandando el consumo de productos y servicios. Su poder adquisitivo es reconocido por la mayoría de medios de comunicación locales y su publicidad está orientada a la población hispanohablante; cada día se les acercan más y más. El área metropolitana es hogar ahora de más de un millón de latinos que se caracterizan por ser jóvenes mayoritariamente; dispuestos a ser una fuerza de trabajo pujante, que está revitalizando el comercio y la vida social en la región. Durante el evento le ofrecemos a nuestros patrocinadores y vendedores una variedad de quioscos de exhibición. Y previo al evento ofrecemos publicidad a través de estaciones de radio, estaciones de TV, periódicos latinos y redes sociales disponibles en la región. Acompáñenos en este gran evento lleno de celebraciones y alegrías y celebrar el mes de la Herencia Hispana. No se pierda esta gran oportunidad para posicionar su marca, dar a conocer sus productos, servicios y programas.</a:t>
            </a:r>
            <a:endParaRPr lang="es-SV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0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CD03E00-EC1D-38F0-EEC3-8C77E1D8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155563"/>
            <a:ext cx="7543800" cy="673750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19269C"/>
                </a:solidFill>
                <a:latin typeface="Calibri"/>
                <a:ea typeface="+mj-lt"/>
                <a:cs typeface="+mj-lt"/>
              </a:rPr>
              <a:t>¿POR QUÉ PATROCINAR ESTE EVENTO?</a:t>
            </a:r>
            <a:endParaRPr lang="en-US" sz="2400" dirty="0">
              <a:cs typeface="Calibri Ligh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F7446CF-C777-7E0F-7DC6-0228E239C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452" y="2146048"/>
            <a:ext cx="5201005" cy="29003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1700" b="1" dirty="0">
                <a:ea typeface="+mn-lt"/>
                <a:cs typeface="+mn-lt"/>
              </a:rPr>
              <a:t>- ORIENTADO A LA FAMILIA</a:t>
            </a:r>
            <a:endParaRPr lang="en-US" b="1" dirty="0"/>
          </a:p>
          <a:p>
            <a:pPr algn="just"/>
            <a:r>
              <a:rPr lang="es-ES" sz="1700" b="1" dirty="0">
                <a:ea typeface="+mn-lt"/>
                <a:cs typeface="+mn-lt"/>
              </a:rPr>
              <a:t>- LEALTAD A LA MARCA</a:t>
            </a:r>
            <a:endParaRPr lang="es-ES" b="1" dirty="0"/>
          </a:p>
          <a:p>
            <a:pPr algn="just"/>
            <a:r>
              <a:rPr lang="es-ES" sz="1700" b="1" dirty="0">
                <a:ea typeface="+mn-lt"/>
                <a:cs typeface="+mn-lt"/>
              </a:rPr>
              <a:t>- CAMPAÑA EN REDES SOCIALES AGRESIVA</a:t>
            </a:r>
            <a:endParaRPr lang="es-ES" b="1" dirty="0"/>
          </a:p>
          <a:p>
            <a:pPr algn="just"/>
            <a:r>
              <a:rPr lang="es-ES" sz="1700" b="1" dirty="0">
                <a:ea typeface="+mn-lt"/>
                <a:cs typeface="+mn-lt"/>
              </a:rPr>
              <a:t>- INCREMENTO EN EL 2019 30% VENDEDORES</a:t>
            </a:r>
            <a:endParaRPr lang="es-ES" b="1" dirty="0"/>
          </a:p>
          <a:p>
            <a:pPr algn="just"/>
            <a:r>
              <a:rPr lang="es-ES" sz="1700" b="1" dirty="0">
                <a:ea typeface="+mn-lt"/>
                <a:cs typeface="+mn-lt"/>
              </a:rPr>
              <a:t>- RETENCIÓN DEL 90% DE PATROCINADORES</a:t>
            </a:r>
            <a:endParaRPr lang="es-ES" b="1" dirty="0"/>
          </a:p>
          <a:p>
            <a:pPr algn="just">
              <a:lnSpc>
                <a:spcPct val="110000"/>
              </a:lnSpc>
              <a:spcBef>
                <a:spcPts val="1100"/>
              </a:spcBef>
            </a:pPr>
            <a:r>
              <a:rPr lang="es-ES" sz="1700" b="1" dirty="0">
                <a:ea typeface="+mn-lt"/>
                <a:cs typeface="+mn-lt"/>
              </a:rPr>
              <a:t>- Y MUCHO MÁS...</a:t>
            </a:r>
            <a:endParaRPr lang="en-US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223D6C-44A7-EA6C-B05D-22907A0E75D1}"/>
              </a:ext>
            </a:extLst>
          </p:cNvPr>
          <p:cNvSpPr txBox="1"/>
          <p:nvPr/>
        </p:nvSpPr>
        <p:spPr>
          <a:xfrm>
            <a:off x="3623734" y="5226755"/>
            <a:ext cx="582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/>
              <a:t>LUGAR DEL EVENTO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1FCDA8-BCE3-19D0-043D-3649A9C8DB0C}"/>
              </a:ext>
            </a:extLst>
          </p:cNvPr>
          <p:cNvSpPr txBox="1"/>
          <p:nvPr/>
        </p:nvSpPr>
        <p:spPr>
          <a:xfrm>
            <a:off x="2370667" y="5542843"/>
            <a:ext cx="573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/>
              <a:t>6200 ANNAPOLIS ROAD  HYATTSVILLE MD  20784</a:t>
            </a:r>
          </a:p>
        </p:txBody>
      </p:sp>
    </p:spTree>
    <p:extLst>
      <p:ext uri="{BB962C8B-B14F-4D97-AF65-F5344CB8AC3E}">
        <p14:creationId xmlns:p14="http://schemas.microsoft.com/office/powerpoint/2010/main" val="59541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8284E-1EEB-8AFB-046D-B4E51AA51835}"/>
              </a:ext>
            </a:extLst>
          </p:cNvPr>
          <p:cNvSpPr txBox="1"/>
          <p:nvPr/>
        </p:nvSpPr>
        <p:spPr>
          <a:xfrm>
            <a:off x="2924577" y="1074387"/>
            <a:ext cx="397186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155C63"/>
                </a:solidFill>
                <a:ea typeface="+mn-lt"/>
                <a:cs typeface="+mn-lt"/>
              </a:rPr>
              <a:t>DIAMANTE $25,000</a:t>
            </a:r>
          </a:p>
          <a:p>
            <a:pPr algn="ctr"/>
            <a:r>
              <a:rPr lang="en-US" sz="1600" b="1" dirty="0">
                <a:solidFill>
                  <a:srgbClr val="155C63"/>
                </a:solidFill>
                <a:ea typeface="+mn-lt"/>
                <a:cs typeface="+mn-lt"/>
              </a:rPr>
              <a:t>PAQUETE DE PATROCINIO</a:t>
            </a:r>
            <a:endParaRPr lang="en-US" sz="1600" b="1">
              <a:solidFill>
                <a:srgbClr val="155C63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E2E7C-04A5-1CA2-6EBC-D08DB33450E2}"/>
              </a:ext>
            </a:extLst>
          </p:cNvPr>
          <p:cNvSpPr txBox="1"/>
          <p:nvPr/>
        </p:nvSpPr>
        <p:spPr>
          <a:xfrm>
            <a:off x="551387" y="3176337"/>
            <a:ext cx="339242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419" sz="1400" dirty="0">
                <a:ea typeface="+mn-lt"/>
                <a:cs typeface="+mn-lt"/>
              </a:rPr>
              <a:t>EL FESTIVAL GUANACO</a:t>
            </a:r>
            <a:endParaRPr lang="es-419" sz="1400" dirty="0">
              <a:solidFill>
                <a:srgbClr val="19269C"/>
              </a:solidFill>
              <a:ea typeface="+mn-lt"/>
              <a:cs typeface="+mn-lt"/>
            </a:endParaRPr>
          </a:p>
          <a:p>
            <a:pPr algn="just"/>
            <a:r>
              <a:rPr lang="es-419" sz="1400" dirty="0">
                <a:ea typeface="+mn-lt"/>
                <a:cs typeface="+mn-lt"/>
              </a:rPr>
              <a:t>Presentado por </a:t>
            </a:r>
            <a:r>
              <a:rPr lang="es-419" sz="1400" dirty="0">
                <a:solidFill>
                  <a:srgbClr val="19269C"/>
                </a:solidFill>
                <a:ea typeface="+mn-lt"/>
                <a:cs typeface="+mn-lt"/>
              </a:rPr>
              <a:t>(patrocinador)</a:t>
            </a:r>
            <a:endParaRPr lang="es-419" sz="1400" dirty="0">
              <a:solidFill>
                <a:srgbClr val="19269C"/>
              </a:solidFill>
              <a:cs typeface="Calibri"/>
            </a:endParaRPr>
          </a:p>
          <a:p>
            <a:pPr algn="just"/>
            <a:r>
              <a:rPr lang="es-419" sz="1400" dirty="0">
                <a:ea typeface="+mn-lt"/>
                <a:cs typeface="+mn-lt"/>
              </a:rPr>
              <a:t>El logo y nombre del patrocinador será expuesto durante todo el Festival Guanaco y se ofrece la oportunidad de exponer la marca en visibilidad más alta frente a miles de visites. </a:t>
            </a:r>
            <a:endParaRPr lang="es-419" sz="1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67DB1-C62F-3EB8-0F1D-54098704D628}"/>
              </a:ext>
            </a:extLst>
          </p:cNvPr>
          <p:cNvSpPr txBox="1"/>
          <p:nvPr/>
        </p:nvSpPr>
        <p:spPr>
          <a:xfrm>
            <a:off x="4057882" y="2208605"/>
            <a:ext cx="5520643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Mención de la marca como patrocinador oficial de "El Festival Guanaco 2024". 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Representante de la empresa introducirá al artista principal. 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Reconocimiento durante la apertura y corte de cinta. 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Logo y mención de la marca en todos los anuncios publicitarios. (Radio, TV, Redes sociales y Medios Impresos). 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Su logo estará en un banner en tarima y en las pantallas led. 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Carpa de 10”X20” en ubicación estratégica.  </a:t>
            </a: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Se mencionará su marca cada hora en la tarima. 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15 entradas VIP, 20 entradas generales y 5 VIP parqueos.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Incluye comida y bebida en VIP. </a:t>
            </a:r>
            <a:endParaRPr lang="es-419" sz="17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157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8284E-1EEB-8AFB-046D-B4E51AA51835}"/>
              </a:ext>
            </a:extLst>
          </p:cNvPr>
          <p:cNvSpPr txBox="1"/>
          <p:nvPr/>
        </p:nvSpPr>
        <p:spPr>
          <a:xfrm>
            <a:off x="2924577" y="1074387"/>
            <a:ext cx="397186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525252"/>
                </a:solidFill>
                <a:ea typeface="+mn-lt"/>
                <a:cs typeface="+mn-lt"/>
              </a:rPr>
              <a:t>PLATINO $20,000</a:t>
            </a:r>
          </a:p>
          <a:p>
            <a:pPr algn="ctr"/>
            <a:r>
              <a:rPr lang="en-US" sz="1600" b="1" dirty="0">
                <a:solidFill>
                  <a:srgbClr val="525252"/>
                </a:solidFill>
                <a:ea typeface="+mn-lt"/>
                <a:cs typeface="+mn-lt"/>
              </a:rPr>
              <a:t>PAQUETE DE PATROCINIO</a:t>
            </a:r>
            <a:endParaRPr lang="en-US" sz="1600" b="1">
              <a:solidFill>
                <a:srgbClr val="52525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67DB1-C62F-3EB8-0F1D-54098704D628}"/>
              </a:ext>
            </a:extLst>
          </p:cNvPr>
          <p:cNvSpPr txBox="1"/>
          <p:nvPr/>
        </p:nvSpPr>
        <p:spPr>
          <a:xfrm>
            <a:off x="1173641" y="2177388"/>
            <a:ext cx="7717664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Representante de la empresa introducirá al segundo artista principal del evento. </a:t>
            </a:r>
            <a:endParaRPr lang="es-419" sz="1700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Reconocimiento durante la ceremonia de apertura y corte de cinta. </a:t>
            </a:r>
            <a:endParaRPr lang="es-419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Logo y mención de la marca en un 75% de la publicidad previa. (Radio, TV, Redes Sociales y Medios impresos).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Su logo estará en un banner en tarima y en las pantallas LED. </a:t>
            </a:r>
            <a:endParaRPr lang="es-419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10X20” carpa en ubicación estratégica.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Se mencionará su marca cada hora en la tarima.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10 entradas VIP, 15 entradas generales y 3 VIP parqueos.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Incluye comida y bebida VIP. </a:t>
            </a:r>
            <a:endParaRPr lang="es-419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015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8284E-1EEB-8AFB-046D-B4E51AA51835}"/>
              </a:ext>
            </a:extLst>
          </p:cNvPr>
          <p:cNvSpPr txBox="1"/>
          <p:nvPr/>
        </p:nvSpPr>
        <p:spPr>
          <a:xfrm>
            <a:off x="2924577" y="1074387"/>
            <a:ext cx="397186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E09600"/>
                </a:solidFill>
                <a:ea typeface="+mn-lt"/>
                <a:cs typeface="+mn-lt"/>
              </a:rPr>
              <a:t>ORO $15,000</a:t>
            </a:r>
          </a:p>
          <a:p>
            <a:pPr algn="ctr"/>
            <a:r>
              <a:rPr lang="en-US" sz="1600" b="1" dirty="0">
                <a:solidFill>
                  <a:srgbClr val="E09600"/>
                </a:solidFill>
                <a:ea typeface="+mn-lt"/>
                <a:cs typeface="+mn-lt"/>
              </a:rPr>
              <a:t>PAQUETE DE PATROCINIO</a:t>
            </a:r>
            <a:endParaRPr lang="en-US" sz="1600" b="1">
              <a:solidFill>
                <a:srgbClr val="E096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67DB1-C62F-3EB8-0F1D-54098704D628}"/>
              </a:ext>
            </a:extLst>
          </p:cNvPr>
          <p:cNvSpPr txBox="1"/>
          <p:nvPr/>
        </p:nvSpPr>
        <p:spPr>
          <a:xfrm>
            <a:off x="1173641" y="2177388"/>
            <a:ext cx="7717664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Reconocimiento durante la ceremonia de apertura y corte de cinta.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Logo y mención de la marca en un 50% de la publicidad previa. (Radio, TV, Redes Sociales y Medios impresos).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Su logo estará en un banner en tarima y en las pantallas LED.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10X20” carpa en ubicación estratégica. </a:t>
            </a:r>
            <a:endParaRPr lang="es-419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Se mencionará su marca cada hora en la tarima.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10 Entradas VIP, 10 entradas generales y 2 VIP parqueos.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Incluye comida y bebida en VIP. </a:t>
            </a:r>
            <a:endParaRPr lang="es-419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167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8284E-1EEB-8AFB-046D-B4E51AA51835}"/>
              </a:ext>
            </a:extLst>
          </p:cNvPr>
          <p:cNvSpPr txBox="1"/>
          <p:nvPr/>
        </p:nvSpPr>
        <p:spPr>
          <a:xfrm>
            <a:off x="2924577" y="1074387"/>
            <a:ext cx="397186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A5A5A5"/>
                </a:solidFill>
                <a:ea typeface="+mn-lt"/>
                <a:cs typeface="+mn-lt"/>
              </a:rPr>
              <a:t>SILVER $10,000</a:t>
            </a:r>
          </a:p>
          <a:p>
            <a:pPr algn="ctr"/>
            <a:r>
              <a:rPr lang="en-US" sz="1600" b="1" dirty="0">
                <a:solidFill>
                  <a:srgbClr val="A5A5A5"/>
                </a:solidFill>
                <a:ea typeface="+mn-lt"/>
                <a:cs typeface="+mn-lt"/>
              </a:rPr>
              <a:t>PAQUETE DE PATROCINIO</a:t>
            </a:r>
            <a:endParaRPr lang="en-US" sz="1600" b="1">
              <a:solidFill>
                <a:srgbClr val="A5A5A5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67DB1-C62F-3EB8-0F1D-54098704D628}"/>
              </a:ext>
            </a:extLst>
          </p:cNvPr>
          <p:cNvSpPr txBox="1"/>
          <p:nvPr/>
        </p:nvSpPr>
        <p:spPr>
          <a:xfrm>
            <a:off x="1173641" y="2177388"/>
            <a:ext cx="7717664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Reconocimiento durante la ceremonia de apertura y corte de cinta.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Logo y mención de la marca en un 30% de la publicidad previa. (Radio, TV, Redes Sociales y Medios impresos).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Su logo estará en un banner en tarima y en las pantallas LED.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10X20” carpa en ubicación estratégica. </a:t>
            </a:r>
            <a:endParaRPr lang="es-419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Se mencionará su marca cada hora en la tarima.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5 Entradas VIP, 5 entradas generales y 1 VIP parqueos.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Incluye comida y bebida en VIP. </a:t>
            </a:r>
            <a:endParaRPr lang="es-419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468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8284E-1EEB-8AFB-046D-B4E51AA51835}"/>
              </a:ext>
            </a:extLst>
          </p:cNvPr>
          <p:cNvSpPr txBox="1"/>
          <p:nvPr/>
        </p:nvSpPr>
        <p:spPr>
          <a:xfrm>
            <a:off x="2289420" y="1074387"/>
            <a:ext cx="479444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ea typeface="+mn-lt"/>
                <a:cs typeface="+mn-lt"/>
              </a:rPr>
              <a:t>AREA DE JUEGOS $7,000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ea typeface="+mn-lt"/>
                <a:cs typeface="+mn-lt"/>
              </a:rPr>
              <a:t>PAQUETE DE PATROCINIO</a:t>
            </a:r>
            <a:endParaRPr lang="en-US" sz="1600" b="1">
              <a:solidFill>
                <a:srgbClr val="92D05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67DB1-C62F-3EB8-0F1D-54098704D628}"/>
              </a:ext>
            </a:extLst>
          </p:cNvPr>
          <p:cNvSpPr txBox="1"/>
          <p:nvPr/>
        </p:nvSpPr>
        <p:spPr>
          <a:xfrm>
            <a:off x="1173641" y="2177388"/>
            <a:ext cx="7717664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Reconocimiento durante la ceremonia de apertura y corte de cinta. 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Logo y mención de la marca en un 30% de la publicidad previa. (Redes Sociales y Medios impresos). 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Su logo estará en un banner en tarima y en las pantallas LED. 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10X20” carpa en ubicación estratégica. 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Se mencionará su marca cada hora en la tarima. 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5 Entradas VIP, 5 entradas generales y 1 VIP parqueos. </a:t>
            </a:r>
            <a:endParaRPr lang="es-419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s-419" sz="1700" dirty="0">
                <a:ea typeface="+mn-lt"/>
                <a:cs typeface="+mn-lt"/>
              </a:rPr>
              <a:t>Incluye comida y bebida en VIP. </a:t>
            </a:r>
            <a:endParaRPr lang="es-419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575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22808-F67F-DD38-DDCE-25D642370A2A}"/>
              </a:ext>
            </a:extLst>
          </p:cNvPr>
          <p:cNvSpPr txBox="1"/>
          <p:nvPr/>
        </p:nvSpPr>
        <p:spPr>
          <a:xfrm>
            <a:off x="2608282" y="1241571"/>
            <a:ext cx="50443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19269C"/>
                </a:solidFill>
                <a:ea typeface="+mn-lt"/>
                <a:cs typeface="+mn-lt"/>
              </a:rPr>
              <a:t>ARTISTAS CONFIRMADOS</a:t>
            </a:r>
            <a:endParaRPr lang="en-US" sz="3200" b="1">
              <a:solidFill>
                <a:srgbClr val="19269C"/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06F57-0560-4417-2E48-D1B1BB850342}"/>
              </a:ext>
            </a:extLst>
          </p:cNvPr>
          <p:cNvSpPr txBox="1"/>
          <p:nvPr/>
        </p:nvSpPr>
        <p:spPr>
          <a:xfrm>
            <a:off x="2322344" y="1903013"/>
            <a:ext cx="5414976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Symbol"/>
              <a:buChar char="•"/>
            </a:pPr>
            <a:r>
              <a:rPr lang="en-US" b="1" dirty="0">
                <a:solidFill>
                  <a:srgbClr val="19269C"/>
                </a:solidFill>
                <a:ea typeface="+mn-lt"/>
                <a:cs typeface="+mn-lt"/>
              </a:rPr>
              <a:t>MARIBEL GUARDIA</a:t>
            </a:r>
          </a:p>
          <a:p>
            <a:pPr marL="285750" indent="-285750">
              <a:buFont typeface="Symbol"/>
              <a:buChar char="•"/>
            </a:pPr>
            <a:r>
              <a:rPr lang="en-US" b="1" dirty="0">
                <a:solidFill>
                  <a:srgbClr val="19269C"/>
                </a:solidFill>
                <a:ea typeface="+mn-lt"/>
                <a:cs typeface="+mn-lt"/>
              </a:rPr>
              <a:t>LA CHILINDRINA Y SU SHOW INTERNACIONAL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b="1" dirty="0">
                <a:solidFill>
                  <a:srgbClr val="19269C"/>
                </a:solidFill>
                <a:ea typeface="+mn-lt"/>
                <a:cs typeface="+mn-lt"/>
              </a:rPr>
              <a:t>ORQUESTA SAN VICENTE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b="1" dirty="0">
                <a:solidFill>
                  <a:srgbClr val="19269C"/>
                </a:solidFill>
                <a:ea typeface="+mn-lt"/>
                <a:cs typeface="+mn-lt"/>
              </a:rPr>
              <a:t>TEODORO REYES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s-SV" b="1" dirty="0">
                <a:solidFill>
                  <a:srgbClr val="19269C"/>
                </a:solidFill>
                <a:ea typeface="+mn-lt"/>
                <a:cs typeface="+mn-lt"/>
              </a:rPr>
              <a:t>ORQUESTA INTERNACIONAL CANELA  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b="1" dirty="0">
                <a:solidFill>
                  <a:srgbClr val="19269C"/>
                </a:solidFill>
                <a:ea typeface="+mn-lt"/>
                <a:cs typeface="+mn-lt"/>
              </a:rPr>
              <a:t>KAREN AREVALO Y IMPERIAL SONORA</a:t>
            </a:r>
          </a:p>
          <a:p>
            <a:pPr marL="285750" indent="-285750">
              <a:buFont typeface="Symbol"/>
              <a:buChar char="•"/>
            </a:pPr>
            <a:r>
              <a:rPr lang="en-US" b="1" dirty="0">
                <a:solidFill>
                  <a:srgbClr val="19269C"/>
                </a:solidFill>
                <a:ea typeface="+mn-lt"/>
                <a:cs typeface="+mn-lt"/>
              </a:rPr>
              <a:t>GRUPO MIRAMAR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s-SV" b="1" dirty="0">
                <a:solidFill>
                  <a:srgbClr val="19269C"/>
                </a:solidFill>
                <a:ea typeface="+mn-lt"/>
                <a:cs typeface="+mn-lt"/>
              </a:rPr>
              <a:t>ZAENNO (REGGUETONERO)  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s-SV" b="1" dirty="0">
                <a:solidFill>
                  <a:srgbClr val="19269C"/>
                </a:solidFill>
                <a:ea typeface="+mn-lt"/>
                <a:cs typeface="+mn-lt"/>
              </a:rPr>
              <a:t>BARBARA DEL CAMPO Y SU MARIACHI</a:t>
            </a:r>
          </a:p>
          <a:p>
            <a:pPr marL="285750" indent="-285750">
              <a:buFont typeface="Symbol"/>
              <a:buChar char="•"/>
            </a:pPr>
            <a:r>
              <a:rPr lang="es-SV" b="1" dirty="0">
                <a:solidFill>
                  <a:srgbClr val="19269C"/>
                </a:solidFill>
                <a:ea typeface="+mn-lt"/>
                <a:cs typeface="+mn-lt"/>
              </a:rPr>
              <a:t>ENCANTO FEMENINO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b="1" dirty="0">
                <a:solidFill>
                  <a:srgbClr val="19269C"/>
                </a:solidFill>
                <a:ea typeface="+mn-lt"/>
                <a:cs typeface="+mn-lt"/>
              </a:rPr>
              <a:t>MARIO ROBERTO Y SU ORQUESTA CANELA</a:t>
            </a:r>
            <a:endParaRPr lang="es-ES" dirty="0">
              <a:solidFill>
                <a:srgbClr val="19269C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19269C"/>
                </a:solidFill>
                <a:ea typeface="+mn-lt"/>
                <a:cs typeface="+mn-lt"/>
              </a:rPr>
              <a:t>Y MUCHOS ARTISTAS MÁS POR CONFIRMAR!</a:t>
            </a:r>
            <a:endParaRPr lang="en-US" sz="2000" b="1" dirty="0">
              <a:solidFill>
                <a:srgbClr val="19269C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7892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07F0AF0-B642-2142-AAC8-C5F5BC1A8BCF}">
  <we:reference id="wa104381155" version="1.1.4.0" store="es-MX" storeType="OMEX"/>
  <we:alternateReferences>
    <we:reference id="wa104381155" version="1.1.4.0" store="WA1043811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885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Tema de Office</vt:lpstr>
      <vt:lpstr>PowerPoint Presentation</vt:lpstr>
      <vt:lpstr>ESPERAMOS MÁS DE 20,000 PERSONAS QUE ASISTIRÁN A LA 15° EDICIÓN DEL FESTIVAL GUANACO 2024</vt:lpstr>
      <vt:lpstr>¿POR QUÉ PATROCINAR ESTE EVENTO?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CHOLITO</dc:creator>
  <cp:lastModifiedBy>DJ CHOLITO</cp:lastModifiedBy>
  <cp:revision>191</cp:revision>
  <dcterms:created xsi:type="dcterms:W3CDTF">2023-05-02T20:56:36Z</dcterms:created>
  <dcterms:modified xsi:type="dcterms:W3CDTF">2024-07-08T16:38:30Z</dcterms:modified>
</cp:coreProperties>
</file>